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568" r:id="rId5"/>
    <p:sldId id="648" r:id="rId6"/>
    <p:sldId id="662" r:id="rId7"/>
    <p:sldId id="663" r:id="rId8"/>
    <p:sldId id="570" r:id="rId9"/>
    <p:sldId id="674" r:id="rId10"/>
    <p:sldId id="661" r:id="rId11"/>
    <p:sldId id="675" r:id="rId12"/>
    <p:sldId id="676" r:id="rId13"/>
    <p:sldId id="670" r:id="rId14"/>
    <p:sldId id="671" r:id="rId15"/>
    <p:sldId id="672" r:id="rId16"/>
    <p:sldId id="669" r:id="rId1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5C2D84-52ED-4709-BF47-CE2FD6BB3418}" v="23" dt="2022-11-30T07:45:50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9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0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CDFDB-6F10-42E9-8DFA-B82C63D2F23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F26BA0-5239-4230-A8F4-AF67CC35A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933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6165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6166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464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497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231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260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179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492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84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678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7718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5BC7A-FDB3-4AF0-B169-A60E970D70EA}" type="datetimeFigureOut">
              <a:rPr lang="nl-NL" smtClean="0"/>
              <a:t>10-3-2025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7E328-2CA5-4151-83E4-EA57439DCA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989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math4mbo.nl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pDuTeceIgE&amp;t=1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pDuTeceIgE?feature=oembe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lQSHDZcHIA?feature=oembed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35680" y="2238213"/>
            <a:ext cx="3720639" cy="2381574"/>
          </a:xfrm>
        </p:spPr>
        <p:txBody>
          <a:bodyPr>
            <a:normAutofit fontScale="90000"/>
          </a:bodyPr>
          <a:lstStyle/>
          <a:p>
            <a:pPr algn="ctr"/>
            <a:br>
              <a:rPr lang="nl-NL" sz="3100" dirty="0"/>
            </a:br>
            <a:r>
              <a:rPr lang="nl-NL" b="1" dirty="0"/>
              <a:t>Wiskunde 1-2</a:t>
            </a:r>
            <a:br>
              <a:rPr lang="nl-NL" b="1" dirty="0"/>
            </a:br>
            <a:r>
              <a:rPr lang="nl-NL" b="1" dirty="0"/>
              <a:t> </a:t>
            </a:r>
            <a:br>
              <a:rPr lang="nl-NL" b="1" dirty="0"/>
            </a:br>
            <a:r>
              <a:rPr lang="nl-NL" sz="3100" b="1" dirty="0"/>
              <a:t>MBO 4</a:t>
            </a:r>
            <a:br>
              <a:rPr lang="nl-NL" sz="3100" dirty="0"/>
            </a:br>
            <a:br>
              <a:rPr lang="nl-NL" dirty="0"/>
            </a:br>
            <a:r>
              <a:rPr lang="nl-NL" dirty="0"/>
              <a:t> </a:t>
            </a:r>
            <a:endParaRPr lang="nl-NL" sz="2200" b="1" dirty="0"/>
          </a:p>
        </p:txBody>
      </p:sp>
    </p:spTree>
    <p:extLst>
      <p:ext uri="{BB962C8B-B14F-4D97-AF65-F5344CB8AC3E}">
        <p14:creationId xmlns:p14="http://schemas.microsoft.com/office/powerpoint/2010/main" val="3632327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9278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9066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742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1281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C7A3AA1-44C4-4CBE-8808-D86A411AD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3032449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FDAB746-A9A3-4EC2-8997-5EB71BC96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33968"/>
          <a:stretch/>
        </p:blipFill>
        <p:spPr>
          <a:xfrm>
            <a:off x="0" y="1584458"/>
            <a:ext cx="12192000" cy="1393277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7E19B76-09F0-4F72-B791-6B2D7C535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38328"/>
            <a:ext cx="7283779" cy="1027257"/>
          </a:xfrm>
        </p:spPr>
        <p:txBody>
          <a:bodyPr>
            <a:normAutofit fontScale="90000"/>
          </a:bodyPr>
          <a:lstStyle/>
          <a:p>
            <a:r>
              <a:rPr lang="nl-NL" sz="4000" b="1" dirty="0">
                <a:solidFill>
                  <a:srgbClr val="FFFFFF"/>
                </a:solidFill>
              </a:rPr>
              <a:t>Wiskunde MBO ( Alfa College)</a:t>
            </a:r>
            <a:br>
              <a:rPr lang="nl-NL" sz="4000" b="1" dirty="0">
                <a:solidFill>
                  <a:srgbClr val="FFFFFF"/>
                </a:solidFill>
              </a:rPr>
            </a:br>
            <a:endParaRPr lang="nl-NL" sz="4000" dirty="0">
              <a:solidFill>
                <a:srgbClr val="FFFFFF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91C9E05-1ED5-4438-8E0F-38219974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2805364"/>
            <a:ext cx="12188952" cy="40526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852EF60-E331-4D75-87B3-CAC47A9893D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30" t="-11775" r="530" b="11775"/>
          <a:stretch/>
        </p:blipFill>
        <p:spPr>
          <a:xfrm>
            <a:off x="171081" y="1982183"/>
            <a:ext cx="6683970" cy="3356734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563945CD-D221-E795-7A53-2A273F8747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420" y="2411915"/>
            <a:ext cx="11787111" cy="293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83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E4576A-9AD7-4630-BEF4-E3AA64752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844" y="319061"/>
            <a:ext cx="9401827" cy="1415794"/>
          </a:xfrm>
        </p:spPr>
        <p:txBody>
          <a:bodyPr/>
          <a:lstStyle/>
          <a:p>
            <a:r>
              <a:rPr lang="nl-NL" dirty="0">
                <a:latin typeface="+mj-lt"/>
                <a:ea typeface="+mj-ea"/>
                <a:cs typeface="+mj-cs"/>
              </a:rPr>
              <a:t>Lesmateriaal + Programma</a:t>
            </a:r>
          </a:p>
          <a:p>
            <a:pPr lvl="1"/>
            <a:r>
              <a:rPr lang="nl-NL" b="1" dirty="0">
                <a:latin typeface="+mj-lt"/>
                <a:ea typeface="+mj-ea"/>
                <a:cs typeface="+mj-cs"/>
              </a:rPr>
              <a:t>Website: </a:t>
            </a:r>
            <a:r>
              <a:rPr lang="nl-NL" b="1" dirty="0">
                <a:highlight>
                  <a:srgbClr val="FFFF00"/>
                </a:highlight>
                <a:latin typeface="+mj-lt"/>
                <a:ea typeface="+mj-ea"/>
                <a:cs typeface="+mj-cs"/>
                <a:hlinkClick r:id="rId2"/>
              </a:rPr>
              <a:t>math4all</a:t>
            </a:r>
            <a:r>
              <a:rPr lang="nl-NL" b="1" dirty="0">
                <a:highlight>
                  <a:srgbClr val="FFFF00"/>
                </a:highlight>
                <a:latin typeface="+mj-lt"/>
                <a:ea typeface="+mj-ea"/>
                <a:cs typeface="+mj-cs"/>
              </a:rPr>
              <a:t>  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7077DE81-BA72-4BFE-B4B7-D16C11FBC4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532" r="46188" b="86856"/>
          <a:stretch/>
        </p:blipFill>
        <p:spPr>
          <a:xfrm>
            <a:off x="5631180" y="872702"/>
            <a:ext cx="6560820" cy="308511"/>
          </a:xfrm>
          <a:prstGeom prst="rect">
            <a:avLst/>
          </a:prstGeom>
        </p:spPr>
      </p:pic>
      <p:grpSp>
        <p:nvGrpSpPr>
          <p:cNvPr id="11" name="Groep 10">
            <a:extLst>
              <a:ext uri="{FF2B5EF4-FFF2-40B4-BE49-F238E27FC236}">
                <a16:creationId xmlns:a16="http://schemas.microsoft.com/office/drawing/2014/main" id="{B108A5F9-C3E5-16B7-48F6-A47A31EF1122}"/>
              </a:ext>
            </a:extLst>
          </p:cNvPr>
          <p:cNvGrpSpPr/>
          <p:nvPr/>
        </p:nvGrpSpPr>
        <p:grpSpPr>
          <a:xfrm>
            <a:off x="2707804" y="2088864"/>
            <a:ext cx="5660677" cy="3034282"/>
            <a:chOff x="2296034" y="1944773"/>
            <a:chExt cx="4503218" cy="2376185"/>
          </a:xfrm>
        </p:grpSpPr>
        <p:grpSp>
          <p:nvGrpSpPr>
            <p:cNvPr id="9" name="Groep 8">
              <a:extLst>
                <a:ext uri="{FF2B5EF4-FFF2-40B4-BE49-F238E27FC236}">
                  <a16:creationId xmlns:a16="http://schemas.microsoft.com/office/drawing/2014/main" id="{9BF9048D-A0E6-8B68-3FB2-52047E09F671}"/>
                </a:ext>
              </a:extLst>
            </p:cNvPr>
            <p:cNvGrpSpPr/>
            <p:nvPr/>
          </p:nvGrpSpPr>
          <p:grpSpPr>
            <a:xfrm>
              <a:off x="2296034" y="1944773"/>
              <a:ext cx="2031020" cy="2308081"/>
              <a:chOff x="2331841" y="1980169"/>
              <a:chExt cx="2031020" cy="2308081"/>
            </a:xfrm>
          </p:grpSpPr>
          <p:pic>
            <p:nvPicPr>
              <p:cNvPr id="6" name="Afbeelding 5">
                <a:extLst>
                  <a:ext uri="{FF2B5EF4-FFF2-40B4-BE49-F238E27FC236}">
                    <a16:creationId xmlns:a16="http://schemas.microsoft.com/office/drawing/2014/main" id="{8F91D37B-B9F5-175F-A212-7B4943A514A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33246" t="17305" r="50723" b="12057"/>
              <a:stretch/>
            </p:blipFill>
            <p:spPr>
              <a:xfrm>
                <a:off x="2408470" y="2411529"/>
                <a:ext cx="1954391" cy="1876721"/>
              </a:xfrm>
              <a:prstGeom prst="rect">
                <a:avLst/>
              </a:prstGeom>
            </p:spPr>
          </p:pic>
          <p:sp>
            <p:nvSpPr>
              <p:cNvPr id="8" name="Tekstvak 7">
                <a:extLst>
                  <a:ext uri="{FF2B5EF4-FFF2-40B4-BE49-F238E27FC236}">
                    <a16:creationId xmlns:a16="http://schemas.microsoft.com/office/drawing/2014/main" id="{EFB3EB07-A884-FC2F-73D7-17C7F079CAD9}"/>
                  </a:ext>
                </a:extLst>
              </p:cNvPr>
              <p:cNvSpPr txBox="1"/>
              <p:nvPr/>
            </p:nvSpPr>
            <p:spPr>
              <a:xfrm>
                <a:off x="2331841" y="1980169"/>
                <a:ext cx="1278929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nl-NL" sz="2000" b="1" dirty="0">
                    <a:latin typeface="+mj-lt"/>
                    <a:ea typeface="+mj-ea"/>
                    <a:cs typeface="+mj-cs"/>
                  </a:rPr>
                  <a:t>Periode 02</a:t>
                </a:r>
                <a:endParaRPr lang="nl-NL" sz="2000" b="1" dirty="0"/>
              </a:p>
            </p:txBody>
          </p:sp>
        </p:grpSp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1C83874A-87B9-4616-F111-327536E84F9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64998" t="18019" r="16046" b="4395"/>
            <a:stretch/>
          </p:blipFill>
          <p:spPr>
            <a:xfrm>
              <a:off x="4603985" y="2362859"/>
              <a:ext cx="2195267" cy="1958099"/>
            </a:xfrm>
            <a:prstGeom prst="rect">
              <a:avLst/>
            </a:prstGeom>
          </p:spPr>
        </p:pic>
      </p:grpSp>
      <p:pic>
        <p:nvPicPr>
          <p:cNvPr id="7" name="Afbeelding 6">
            <a:extLst>
              <a:ext uri="{FF2B5EF4-FFF2-40B4-BE49-F238E27FC236}">
                <a16:creationId xmlns:a16="http://schemas.microsoft.com/office/drawing/2014/main" id="{80BE20C9-035B-5A69-C77B-0E4216FCFE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0601" y="1489267"/>
            <a:ext cx="7125066" cy="4496031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84C78B9F-D4C0-FE34-2094-7B8F0AB004D0}"/>
              </a:ext>
            </a:extLst>
          </p:cNvPr>
          <p:cNvSpPr/>
          <p:nvPr/>
        </p:nvSpPr>
        <p:spPr>
          <a:xfrm>
            <a:off x="3958541" y="3429000"/>
            <a:ext cx="2841585" cy="225706"/>
          </a:xfrm>
          <a:prstGeom prst="rect">
            <a:avLst/>
          </a:prstGeom>
          <a:solidFill>
            <a:schemeClr val="accent1">
              <a:lumMod val="75000"/>
              <a:alpha val="25882"/>
            </a:schemeClr>
          </a:solidFill>
          <a:ln w="28575">
            <a:solidFill>
              <a:srgbClr val="92D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573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240CB4E-98D8-4E97-A467-BE9F57AE43AB}"/>
              </a:ext>
            </a:extLst>
          </p:cNvPr>
          <p:cNvSpPr txBox="1"/>
          <p:nvPr/>
        </p:nvSpPr>
        <p:spPr>
          <a:xfrm>
            <a:off x="2062727" y="2025482"/>
            <a:ext cx="27887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b="1" dirty="0">
                <a:latin typeface="+mj-lt"/>
                <a:ea typeface="+mj-ea"/>
                <a:cs typeface="+mj-cs"/>
              </a:rPr>
              <a:t>Inhoud les 03</a:t>
            </a:r>
            <a:endParaRPr lang="nl-NL" sz="3200" b="1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71437381-B952-4390-AF93-00A1946AC578}"/>
              </a:ext>
            </a:extLst>
          </p:cNvPr>
          <p:cNvSpPr txBox="1"/>
          <p:nvPr/>
        </p:nvSpPr>
        <p:spPr>
          <a:xfrm>
            <a:off x="2156909" y="3662969"/>
            <a:ext cx="586535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b="1" dirty="0">
                <a:latin typeface="+mj-lt"/>
                <a:ea typeface="+mj-ea"/>
                <a:cs typeface="+mj-cs"/>
              </a:rPr>
              <a:t>Huiswerk: </a:t>
            </a:r>
          </a:p>
          <a:p>
            <a:r>
              <a:rPr lang="nl-NL" sz="3200" b="1" dirty="0">
                <a:latin typeface="+mj-lt"/>
                <a:ea typeface="+mj-ea"/>
                <a:cs typeface="+mj-cs"/>
              </a:rPr>
              <a:t>Opdracht : 28 t/m 38</a:t>
            </a:r>
          </a:p>
          <a:p>
            <a:r>
              <a:rPr lang="nl-NL" sz="3200" b="1" dirty="0">
                <a:latin typeface="+mj-lt"/>
                <a:ea typeface="+mj-ea"/>
                <a:cs typeface="+mj-cs"/>
              </a:rPr>
              <a:t>                   </a:t>
            </a:r>
            <a:endParaRPr lang="nl-NL" sz="3200" b="1" dirty="0"/>
          </a:p>
        </p:txBody>
      </p:sp>
    </p:spTree>
    <p:extLst>
      <p:ext uri="{BB962C8B-B14F-4D97-AF65-F5344CB8AC3E}">
        <p14:creationId xmlns:p14="http://schemas.microsoft.com/office/powerpoint/2010/main" val="4246016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7071" y="977660"/>
            <a:ext cx="11455880" cy="5357749"/>
          </a:xfrm>
        </p:spPr>
        <p:txBody>
          <a:bodyPr>
            <a:normAutofit fontScale="90000"/>
          </a:bodyPr>
          <a:lstStyle/>
          <a:p>
            <a:br>
              <a:rPr lang="nl-NL" sz="3100" dirty="0"/>
            </a:br>
            <a:r>
              <a:rPr lang="nl-NL" sz="3100" b="1" dirty="0"/>
              <a:t>Agenda:</a:t>
            </a:r>
            <a:br>
              <a:rPr lang="nl-NL" sz="3100" dirty="0"/>
            </a:br>
            <a:br>
              <a:rPr lang="nl-NL" sz="3100" dirty="0"/>
            </a:br>
            <a:r>
              <a:rPr lang="nl-NL" sz="3100" dirty="0"/>
              <a:t>-: Wat zijn Breuken en procenten? </a:t>
            </a:r>
            <a:br>
              <a:rPr lang="nl-NL" sz="3100" dirty="0"/>
            </a:br>
            <a:br>
              <a:rPr lang="nl-NL" sz="3100" dirty="0"/>
            </a:br>
            <a:r>
              <a:rPr lang="nl-NL" sz="3100" dirty="0"/>
              <a:t> </a:t>
            </a:r>
            <a:r>
              <a:rPr lang="nl-NL" sz="2700" b="1" dirty="0">
                <a:latin typeface="+mn-lt"/>
                <a:hlinkClick r:id="rId2"/>
              </a:rPr>
              <a:t>Procenten en Breuken - Wat hebben procenten en breuken met elkaar te maken?</a:t>
            </a:r>
            <a:r>
              <a:rPr lang="nl-NL" sz="2700" b="1" dirty="0">
                <a:latin typeface="+mn-lt"/>
              </a:rPr>
              <a:t> </a:t>
            </a:r>
            <a:r>
              <a:rPr lang="nl-NL" sz="1600" dirty="0"/>
              <a:t>   </a:t>
            </a:r>
            <a:br>
              <a:rPr lang="nl-NL" sz="2000" dirty="0"/>
            </a:br>
            <a:br>
              <a:rPr lang="nl-NL" sz="1400" dirty="0"/>
            </a:br>
            <a:br>
              <a:rPr lang="nl-NL" sz="1400" dirty="0"/>
            </a:br>
            <a:br>
              <a:rPr lang="nl-NL" sz="1100" dirty="0"/>
            </a:br>
            <a:br>
              <a:rPr lang="nl-NL" sz="3100" dirty="0"/>
            </a:br>
            <a:r>
              <a:rPr lang="nl-NL" sz="3100" dirty="0"/>
              <a:t>-: Zelf aan het werk gaan met de oefenopdrachten </a:t>
            </a:r>
            <a:r>
              <a:rPr lang="nl-NL" sz="3100" dirty="0">
                <a:sym typeface="Wingdings" panose="05000000000000000000" pitchFamily="2" charset="2"/>
              </a:rPr>
              <a:t></a:t>
            </a:r>
            <a:r>
              <a:rPr lang="nl-NL" sz="3100" dirty="0"/>
              <a:t> ( zie Teams)</a:t>
            </a:r>
            <a:br>
              <a:rPr lang="nl-NL" sz="2000" dirty="0"/>
            </a:br>
            <a:br>
              <a:rPr lang="nl-NL" sz="2000" dirty="0"/>
            </a:br>
            <a:br>
              <a:rPr lang="nl-NL" sz="2000" dirty="0"/>
            </a:br>
            <a:br>
              <a:rPr lang="nl-NL" sz="2000" dirty="0"/>
            </a:br>
            <a:br>
              <a:rPr lang="nl-NL" sz="2000" dirty="0"/>
            </a:br>
            <a:endParaRPr lang="nl-NL" sz="2200" b="1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35451C4-3316-4871-8320-499D60740737}"/>
              </a:ext>
            </a:extLst>
          </p:cNvPr>
          <p:cNvSpPr txBox="1">
            <a:spLocks/>
          </p:cNvSpPr>
          <p:nvPr/>
        </p:nvSpPr>
        <p:spPr>
          <a:xfrm>
            <a:off x="4267468" y="161026"/>
            <a:ext cx="3800086" cy="963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nl-NL" sz="2800" dirty="0"/>
            </a:br>
            <a:r>
              <a:rPr lang="nl-NL" sz="4000" b="1" dirty="0"/>
              <a:t>-: (Breuken en procenten) :-</a:t>
            </a:r>
            <a:br>
              <a:rPr lang="nl-NL" sz="4000" b="1" dirty="0"/>
            </a:br>
            <a:endParaRPr lang="nl-NL" sz="2000" b="1" dirty="0"/>
          </a:p>
        </p:txBody>
      </p:sp>
    </p:spTree>
    <p:extLst>
      <p:ext uri="{BB962C8B-B14F-4D97-AF65-F5344CB8AC3E}">
        <p14:creationId xmlns:p14="http://schemas.microsoft.com/office/powerpoint/2010/main" val="2546193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635451C4-3316-4871-8320-499D60740737}"/>
              </a:ext>
            </a:extLst>
          </p:cNvPr>
          <p:cNvSpPr txBox="1">
            <a:spLocks/>
          </p:cNvSpPr>
          <p:nvPr/>
        </p:nvSpPr>
        <p:spPr>
          <a:xfrm>
            <a:off x="517270" y="56853"/>
            <a:ext cx="3678552" cy="963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nl-NL" sz="2800" dirty="0"/>
            </a:br>
            <a:r>
              <a:rPr lang="nl-NL" sz="3600" b="1" dirty="0"/>
              <a:t>-: (Breuken en procenten) :-</a:t>
            </a:r>
            <a:br>
              <a:rPr lang="nl-NL" sz="3600" b="1" dirty="0"/>
            </a:br>
            <a:endParaRPr lang="nl-NL" sz="2000" b="1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589AF8F-274A-09ED-9978-170B615ED3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062" b="85929"/>
          <a:stretch/>
        </p:blipFill>
        <p:spPr>
          <a:xfrm>
            <a:off x="330786" y="1019855"/>
            <a:ext cx="6376744" cy="646899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DFCA9C9D-E076-9A02-C486-4F99AE80C7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772" t="6877" r="2437" b="62736"/>
          <a:stretch/>
        </p:blipFill>
        <p:spPr>
          <a:xfrm>
            <a:off x="7228390" y="538354"/>
            <a:ext cx="1684117" cy="1396951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819BA5FC-218F-C1FF-7473-FC3025746C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298" r="35128" b="73631"/>
          <a:stretch/>
        </p:blipFill>
        <p:spPr>
          <a:xfrm>
            <a:off x="330786" y="1695690"/>
            <a:ext cx="5520217" cy="646899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20BACA56-C6B6-914F-8087-CCB73F93B7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" t="25012" r="35127" b="57603"/>
          <a:stretch/>
        </p:blipFill>
        <p:spPr>
          <a:xfrm>
            <a:off x="332716" y="2629756"/>
            <a:ext cx="5518287" cy="799244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7DD771C2-9E70-4454-9CC7-F4FE67EF02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9" t="40879" r="34561" b="41736"/>
          <a:stretch/>
        </p:blipFill>
        <p:spPr>
          <a:xfrm>
            <a:off x="398306" y="3546086"/>
            <a:ext cx="5518287" cy="799244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C002E556-000C-4E7E-69EB-704D4EDA20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5" t="56992" r="73350" b="36596"/>
          <a:stretch/>
        </p:blipFill>
        <p:spPr>
          <a:xfrm>
            <a:off x="398307" y="4416117"/>
            <a:ext cx="2148124" cy="29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028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nlinemedia 2" title="Procenten en Breuken - video #breuken #rekenen">
            <a:hlinkClick r:id="" action="ppaction://media"/>
            <a:extLst>
              <a:ext uri="{FF2B5EF4-FFF2-40B4-BE49-F238E27FC236}">
                <a16:creationId xmlns:a16="http://schemas.microsoft.com/office/drawing/2014/main" id="{3DA1960C-CC52-051A-CD26-085E2216865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3580" y="149005"/>
            <a:ext cx="11586258" cy="6546236"/>
          </a:xfrm>
          <a:prstGeom prst="rect">
            <a:avLst/>
          </a:prstGeom>
          <a:ln w="76200">
            <a:solidFill>
              <a:schemeClr val="accent6"/>
            </a:solidFill>
          </a:ln>
        </p:spPr>
      </p:pic>
    </p:spTree>
    <p:extLst>
      <p:ext uri="{BB962C8B-B14F-4D97-AF65-F5344CB8AC3E}">
        <p14:creationId xmlns:p14="http://schemas.microsoft.com/office/powerpoint/2010/main" val="1512541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40972E29-4583-9899-662B-31FD78F5DB2F}"/>
              </a:ext>
            </a:extLst>
          </p:cNvPr>
          <p:cNvSpPr txBox="1">
            <a:spLocks/>
          </p:cNvSpPr>
          <p:nvPr/>
        </p:nvSpPr>
        <p:spPr>
          <a:xfrm>
            <a:off x="517270" y="56853"/>
            <a:ext cx="3678552" cy="963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nl-NL" sz="2800" dirty="0"/>
            </a:br>
            <a:r>
              <a:rPr lang="nl-NL" sz="3600" b="1" dirty="0"/>
              <a:t>-: (Breuken en procenten) :-</a:t>
            </a:r>
            <a:br>
              <a:rPr lang="nl-NL" sz="3600" b="1" dirty="0"/>
            </a:br>
            <a:endParaRPr lang="nl-NL" sz="2000" b="1" dirty="0"/>
          </a:p>
        </p:txBody>
      </p:sp>
      <p:pic>
        <p:nvPicPr>
          <p:cNvPr id="2" name="Onlinemedia 1" title="Berekenen van procenten met een verhoudingstabel">
            <a:hlinkClick r:id="" action="ppaction://media"/>
            <a:extLst>
              <a:ext uri="{FF2B5EF4-FFF2-40B4-BE49-F238E27FC236}">
                <a16:creationId xmlns:a16="http://schemas.microsoft.com/office/drawing/2014/main" id="{AE1A512B-1676-DEAB-C590-80445B266D4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2615" y="144437"/>
            <a:ext cx="11626770" cy="6569125"/>
          </a:xfrm>
          <a:prstGeom prst="rect">
            <a:avLst/>
          </a:prstGeom>
          <a:ln w="76200">
            <a:solidFill>
              <a:schemeClr val="accent6"/>
            </a:solidFill>
          </a:ln>
        </p:spPr>
      </p:pic>
    </p:spTree>
    <p:extLst>
      <p:ext uri="{BB962C8B-B14F-4D97-AF65-F5344CB8AC3E}">
        <p14:creationId xmlns:p14="http://schemas.microsoft.com/office/powerpoint/2010/main" val="44144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E2D5BB7F-C569-C76E-9B14-A462922015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5" t="69910" r="2954" b="1264"/>
          <a:stretch/>
        </p:blipFill>
        <p:spPr>
          <a:xfrm>
            <a:off x="398307" y="999975"/>
            <a:ext cx="8138023" cy="1325300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40972E29-4583-9899-662B-31FD78F5DB2F}"/>
              </a:ext>
            </a:extLst>
          </p:cNvPr>
          <p:cNvSpPr txBox="1">
            <a:spLocks/>
          </p:cNvSpPr>
          <p:nvPr/>
        </p:nvSpPr>
        <p:spPr>
          <a:xfrm>
            <a:off x="517270" y="56853"/>
            <a:ext cx="3678552" cy="963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nl-NL" sz="2800" dirty="0"/>
            </a:br>
            <a:r>
              <a:rPr lang="nl-NL" sz="3600" b="1" dirty="0"/>
              <a:t>-: (Breuken en procenten) :-</a:t>
            </a:r>
            <a:br>
              <a:rPr lang="nl-NL" sz="3600" b="1" dirty="0"/>
            </a:br>
            <a:endParaRPr lang="nl-NL" sz="2000" b="1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F93EEEB-3B8D-4D54-1C71-C62431CB01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772" t="6877" r="2437" b="62736"/>
          <a:stretch/>
        </p:blipFill>
        <p:spPr>
          <a:xfrm>
            <a:off x="9990613" y="266349"/>
            <a:ext cx="1684117" cy="1396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42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852DA16BD1634B9E542DCC6AB2C8B7" ma:contentTypeVersion="13" ma:contentTypeDescription="Een nieuw document maken." ma:contentTypeScope="" ma:versionID="7ea5731df37d2d6dd517e6637d1c5e50">
  <xsd:schema xmlns:xsd="http://www.w3.org/2001/XMLSchema" xmlns:xs="http://www.w3.org/2001/XMLSchema" xmlns:p="http://schemas.microsoft.com/office/2006/metadata/properties" xmlns:ns3="a6845ff9-1ba6-47cb-8862-76db33f815f5" xmlns:ns4="42a0d170-a6ca-4918-bdc2-52c7782de387" targetNamespace="http://schemas.microsoft.com/office/2006/metadata/properties" ma:root="true" ma:fieldsID="39a3a61fbb66931c68f3415bfd3ae1cc" ns3:_="" ns4:_="">
    <xsd:import namespace="a6845ff9-1ba6-47cb-8862-76db33f815f5"/>
    <xsd:import namespace="42a0d170-a6ca-4918-bdc2-52c7782de38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45ff9-1ba6-47cb-8862-76db33f815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a0d170-a6ca-4918-bdc2-52c7782de38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CFCED0-DE88-43B2-B1EF-6F5FD408D0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45ff9-1ba6-47cb-8862-76db33f815f5"/>
    <ds:schemaRef ds:uri="42a0d170-a6ca-4918-bdc2-52c7782de3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7E29E0-7ADB-4035-B995-E35B1E428830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a6845ff9-1ba6-47cb-8862-76db33f815f5"/>
    <ds:schemaRef ds:uri="http://purl.org/dc/terms/"/>
    <ds:schemaRef ds:uri="42a0d170-a6ca-4918-bdc2-52c7782de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ACBECB2-F04E-468F-A2EF-EFA21116AC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128</Words>
  <Application>Microsoft Office PowerPoint</Application>
  <PresentationFormat>Breedbeeld</PresentationFormat>
  <Paragraphs>14</Paragraphs>
  <Slides>13</Slides>
  <Notes>0</Notes>
  <HiddenSlides>0</HiddenSlides>
  <MMClips>2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Kantoorthema</vt:lpstr>
      <vt:lpstr> Wiskunde 1-2   MBO 4   </vt:lpstr>
      <vt:lpstr>Wiskunde MBO ( Alfa College) </vt:lpstr>
      <vt:lpstr>PowerPoint-presentatie</vt:lpstr>
      <vt:lpstr>PowerPoint-presentatie</vt:lpstr>
      <vt:lpstr> Agenda:  -: Wat zijn Breuken en procenten?    Procenten en Breuken - Wat hebben procenten en breuken met elkaar te maken?         -: Zelf aan het werk gaan met de oefenopdrachten  ( zie Teams)    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 MBO 4</dc:title>
  <dc:creator>Nazari, Shair</dc:creator>
  <cp:lastModifiedBy>Nazari, Shair</cp:lastModifiedBy>
  <cp:revision>7</cp:revision>
  <dcterms:created xsi:type="dcterms:W3CDTF">2020-11-22T16:49:51Z</dcterms:created>
  <dcterms:modified xsi:type="dcterms:W3CDTF">2025-03-10T08:37:27Z</dcterms:modified>
</cp:coreProperties>
</file>